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50" r:id="rId4"/>
  </p:sldMasterIdLst>
  <p:notesMasterIdLst>
    <p:notesMasterId r:id="rId30"/>
  </p:notesMasterIdLst>
  <p:handoutMasterIdLst>
    <p:handoutMasterId r:id="rId31"/>
  </p:handoutMasterIdLst>
  <p:sldIdLst>
    <p:sldId id="300" r:id="rId5"/>
    <p:sldId id="301" r:id="rId6"/>
    <p:sldId id="260" r:id="rId7"/>
    <p:sldId id="275" r:id="rId8"/>
    <p:sldId id="276" r:id="rId9"/>
    <p:sldId id="277" r:id="rId10"/>
    <p:sldId id="290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1" r:id="rId23"/>
    <p:sldId id="292" r:id="rId24"/>
    <p:sldId id="294" r:id="rId25"/>
    <p:sldId id="303" r:id="rId26"/>
    <p:sldId id="295" r:id="rId27"/>
    <p:sldId id="296" r:id="rId28"/>
    <p:sldId id="302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33" autoAdjust="0"/>
  </p:normalViewPr>
  <p:slideViewPr>
    <p:cSldViewPr snapToGrid="0" snapToObjects="1">
      <p:cViewPr>
        <p:scale>
          <a:sx n="66" d="100"/>
          <a:sy n="66" d="100"/>
        </p:scale>
        <p:origin x="1330" y="41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1/11/2023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1/11/2023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31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662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712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79202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1400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43529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8179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134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592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334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29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428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1/11/2023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604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908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1/11/2023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915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538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763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174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52" r:id="rId2"/>
    <p:sldLayoutId id="2147483953" r:id="rId3"/>
    <p:sldLayoutId id="2147483954" r:id="rId4"/>
    <p:sldLayoutId id="2147483955" r:id="rId5"/>
    <p:sldLayoutId id="2147483956" r:id="rId6"/>
    <p:sldLayoutId id="2147483957" r:id="rId7"/>
    <p:sldLayoutId id="2147483958" r:id="rId8"/>
    <p:sldLayoutId id="2147483959" r:id="rId9"/>
    <p:sldLayoutId id="2147483960" r:id="rId10"/>
    <p:sldLayoutId id="2147483961" r:id="rId11"/>
    <p:sldLayoutId id="2147483962" r:id="rId12"/>
    <p:sldLayoutId id="2147483963" r:id="rId13"/>
    <p:sldLayoutId id="2147483964" r:id="rId14"/>
    <p:sldLayoutId id="2147483965" r:id="rId15"/>
    <p:sldLayoutId id="214748396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lab.com/project/using-16x2-i2c-lcd-display-esp32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EF8F0-77AC-EC1C-0A0A-A3BFE1E02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074" y="139742"/>
            <a:ext cx="9317047" cy="409022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IOT-BASED CONTACTLESS BODY TEMPERATURE SCANNING SYSTEM FOR SMART AND SAFE  CAMPUS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E5ED83-FB98-9608-0E83-566F89EDD7BE}"/>
              </a:ext>
            </a:extLst>
          </p:cNvPr>
          <p:cNvSpPr txBox="1"/>
          <p:nvPr/>
        </p:nvSpPr>
        <p:spPr>
          <a:xfrm>
            <a:off x="1886336" y="3389481"/>
            <a:ext cx="8203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Electronics and Communication Engineering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B2C466-D880-4BAF-7242-BC28ABEC3B05}"/>
              </a:ext>
            </a:extLst>
          </p:cNvPr>
          <p:cNvSpPr txBox="1"/>
          <p:nvPr/>
        </p:nvSpPr>
        <p:spPr>
          <a:xfrm>
            <a:off x="1741973" y="4026603"/>
            <a:ext cx="9475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Jawaharlal Nehru Technological University Hyderabad</a:t>
            </a: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University College of Engineering  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Jagtial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5036F9-6DD2-19AF-3BD7-D5A1CA91CD49}"/>
              </a:ext>
            </a:extLst>
          </p:cNvPr>
          <p:cNvSpPr txBox="1"/>
          <p:nvPr/>
        </p:nvSpPr>
        <p:spPr>
          <a:xfrm>
            <a:off x="6096000" y="5286686"/>
            <a:ext cx="3977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By: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Sai Shankar       (19JJ1A0407)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Chandravadan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(19JJ1A0401)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Md.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Arbaz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(19JJ1A0429</a:t>
            </a:r>
            <a:r>
              <a:rPr lang="en-IN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256812-4ED1-0134-EF5F-EC5B9421AF70}"/>
              </a:ext>
            </a:extLst>
          </p:cNvPr>
          <p:cNvSpPr txBox="1"/>
          <p:nvPr/>
        </p:nvSpPr>
        <p:spPr>
          <a:xfrm>
            <a:off x="593074" y="5471352"/>
            <a:ext cx="27960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Guide:</a:t>
            </a:r>
          </a:p>
          <a:p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Dhiraj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Sunehra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 &amp; Head (ECE)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93E4C-708E-0567-43BD-81AD03C1D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284" y="1642081"/>
            <a:ext cx="19526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5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13" grpId="0"/>
      <p:bldP spid="1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8E819-DBAD-101E-ABE9-0B58679F1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131425" cy="1456267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Liquid Crystal Display(LCD):</a:t>
            </a:r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B21F4-9744-2365-B4BF-E26A66EB1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544" y="4329404"/>
            <a:ext cx="9145697" cy="5981519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LCD (Liquid Crystal Display) is a type of flat panel display which uses liquid crystals in its primary form of operation.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LCDs are used in a wide range of applications, including 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LCD televisions</a:t>
            </a:r>
            <a:r>
              <a:rPr lang="en-US" sz="2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 monitors</a:t>
            </a:r>
            <a:r>
              <a:rPr lang="en-US" sz="2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instrument panels</a:t>
            </a:r>
            <a:r>
              <a:rPr lang="en-US" sz="2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aircraft cockpit displays</a:t>
            </a:r>
            <a:r>
              <a:rPr lang="en-US" sz="2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indoor and outdoor signage.</a:t>
            </a:r>
          </a:p>
          <a:p>
            <a:pPr marL="0" indent="0" algn="just">
              <a:buNone/>
            </a:pPr>
            <a:endParaRPr lang="en-US" sz="20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en-US" b="0" i="0" dirty="0">
              <a:effectLst/>
              <a:latin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C1109A-2A5D-780A-BE3A-30E692C37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3018" y="783325"/>
            <a:ext cx="2645675" cy="26456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A760A8-0FB6-443C-6B4E-490BB584C4D1}"/>
              </a:ext>
            </a:extLst>
          </p:cNvPr>
          <p:cNvSpPr txBox="1"/>
          <p:nvPr/>
        </p:nvSpPr>
        <p:spPr>
          <a:xfrm>
            <a:off x="3528060" y="1981200"/>
            <a:ext cx="27203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Fig1</a:t>
            </a:r>
            <a:r>
              <a:rPr lang="en-US" dirty="0"/>
              <a:t>:</a:t>
            </a:r>
            <a:r>
              <a:rPr lang="en-US" u="sng" dirty="0"/>
              <a:t>LCD [2x16] overview</a:t>
            </a:r>
          </a:p>
          <a:p>
            <a:r>
              <a:rPr lang="en-US" u="sng" dirty="0"/>
              <a:t>Fig2:pixel orientation</a:t>
            </a:r>
            <a:endParaRPr lang="en-IN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9037E0-4FC1-58D6-0AD2-1E82CD2B4976}"/>
              </a:ext>
            </a:extLst>
          </p:cNvPr>
          <p:cNvSpPr txBox="1"/>
          <p:nvPr/>
        </p:nvSpPr>
        <p:spPr>
          <a:xfrm>
            <a:off x="451895" y="3429000"/>
            <a:ext cx="1203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Figure1</a:t>
            </a:r>
            <a:endParaRPr lang="en-IN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054F1F-4025-EFDB-F35B-2978BF60EE38}"/>
              </a:ext>
            </a:extLst>
          </p:cNvPr>
          <p:cNvSpPr txBox="1"/>
          <p:nvPr/>
        </p:nvSpPr>
        <p:spPr>
          <a:xfrm>
            <a:off x="6718630" y="3413918"/>
            <a:ext cx="1203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Figure2</a:t>
            </a:r>
            <a:endParaRPr lang="en-IN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ADD2DB-2F6A-103C-9E26-E87562D7E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39375"/>
            <a:ext cx="3424335" cy="178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70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0D2F5-19D9-9B1F-7FC2-AB061F1A8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3" y="70422"/>
            <a:ext cx="10131425" cy="1456267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BUZZER AND LED:</a:t>
            </a:r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9D06C-6B52-7EDA-3E66-5C1266768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879" y="2827362"/>
            <a:ext cx="9608075" cy="7508860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buzzer or piezo speaker is an audio signaling device commonly used to produce sound.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Piezo buzzer produces sound based on the reverse principle of the piezoelectric effect.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LED (Light Emitting Diode) is an electronic device, which emits light when the current passes through its terminals.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LED's are used in various applications. It is also used as an ON/OFF indicator in different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electronic devices.</a:t>
            </a:r>
            <a:endParaRPr lang="en-US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b="0" i="0" dirty="0">
              <a:effectLst/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C37174-0719-B204-C89D-FD8975162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204" y="798556"/>
            <a:ext cx="2614730" cy="18968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8B5247-CCC0-CB10-863D-816D3A797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747" y="946895"/>
            <a:ext cx="3122391" cy="17485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CDC778-898D-FC9C-B6F6-36EEDB06C220}"/>
              </a:ext>
            </a:extLst>
          </p:cNvPr>
          <p:cNvSpPr txBox="1"/>
          <p:nvPr/>
        </p:nvSpPr>
        <p:spPr>
          <a:xfrm>
            <a:off x="3418072" y="1475393"/>
            <a:ext cx="150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Fig1:LED</a:t>
            </a:r>
            <a:endParaRPr lang="en-IN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58B39D-E992-21D2-B70F-85C84F51C1E0}"/>
              </a:ext>
            </a:extLst>
          </p:cNvPr>
          <p:cNvSpPr txBox="1"/>
          <p:nvPr/>
        </p:nvSpPr>
        <p:spPr>
          <a:xfrm>
            <a:off x="9109276" y="1530063"/>
            <a:ext cx="1578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Fig2:Buzzer</a:t>
            </a:r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1903782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9C593-FA27-5603-C4D6-911BC1F7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480" y="154831"/>
            <a:ext cx="10131425" cy="1456267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TOOLS:</a:t>
            </a:r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D0966-B57B-4383-DAA6-C6F5C460D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422" y="1149182"/>
            <a:ext cx="10837415" cy="648069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</a:rPr>
              <a:t>EMBEDDED C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</a:rPr>
              <a:t>ARDUINO IDE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</a:rPr>
              <a:t>PROTEUS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</a:rPr>
              <a:t>BLYNK IOT APPLICATION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2A94ED-85BA-6488-A7C8-50A258888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2589" y="882965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232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88F95-B236-EF17-9D45-C557D8C9C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-8537"/>
            <a:ext cx="10131425" cy="1456267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EMBEDDED C:</a:t>
            </a:r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D9507-AE5F-898D-27DC-07829D335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550" y="2463170"/>
            <a:ext cx="9532738" cy="635908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Embedded C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is a set of language extensions for the 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programming language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by the 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Standards Committee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to address commonality issues that exist between C extensions for different 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embedded systems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embedded system programming C code is preferred over other language. Due to the following reasons: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Easy to understand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High Reliability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Portability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Scalability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010E0C-4499-495D-7BB5-F963AC569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98" y="837527"/>
            <a:ext cx="1428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39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1DC03-BA4F-5F5D-018A-213C73950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23" y="85000"/>
            <a:ext cx="10131425" cy="1456267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IDE:</a:t>
            </a:r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73250-0D2A-54BA-AE58-F6F1253AE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515" y="3282276"/>
            <a:ext cx="9742776" cy="775333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inter-regular"/>
              </a:rPr>
              <a:t>The Arduino IDE is an open-source software, which is used to write and upload code to the Arduino boards. The IDE application is suitable for different operating systems such as </a:t>
            </a:r>
            <a:r>
              <a:rPr lang="en-US" sz="2400" b="1" i="0" dirty="0">
                <a:solidFill>
                  <a:schemeClr val="tx1"/>
                </a:solidFill>
                <a:effectLst/>
                <a:latin typeface="inter-bold"/>
              </a:rPr>
              <a:t>Windows, Mac OS X, and Linux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inter-regular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inter-regular"/>
              </a:rPr>
              <a:t>It supports the programming languages C and C++. Here, IDE stands for </a:t>
            </a:r>
            <a:r>
              <a:rPr lang="en-US" sz="2400" b="1" i="0" dirty="0">
                <a:solidFill>
                  <a:schemeClr val="tx1"/>
                </a:solidFill>
                <a:effectLst/>
                <a:latin typeface="inter-bold"/>
              </a:rPr>
              <a:t>Integrated Development Environment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inter-regular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inter-regular"/>
              </a:rPr>
              <a:t>The program or code written in the Arduino IDE is often called as sketching.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F9C9C2-F3A0-02DB-F9BE-2A2C3724B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900" y="1071313"/>
            <a:ext cx="2476500" cy="178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92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EAE2D-D8EA-C39E-AE54-814950430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10" y="129714"/>
            <a:ext cx="10131425" cy="765205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u="sng" dirty="0"/>
              <a:t>ARDUINO IDE APP SAMPLE:</a:t>
            </a:r>
            <a:endParaRPr lang="en-IN" u="sng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16C3C47-58F6-3949-46C4-215C3719D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478" y="1190733"/>
            <a:ext cx="11216205" cy="5319200"/>
          </a:xfrm>
        </p:spPr>
      </p:pic>
    </p:spTree>
    <p:extLst>
      <p:ext uri="{BB962C8B-B14F-4D97-AF65-F5344CB8AC3E}">
        <p14:creationId xmlns:p14="http://schemas.microsoft.com/office/powerpoint/2010/main" val="3171944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31DB7-1FB9-6163-B5A0-1CFA7C716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5440"/>
            <a:ext cx="10131425" cy="1456267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PROTEUS APPLICATION</a:t>
            </a:r>
            <a:r>
              <a:rPr lang="en-US" b="1" dirty="0"/>
              <a:t>: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E3CAD-6853-84E7-DF82-8A6DF6E6A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946" y="3515937"/>
            <a:ext cx="9782834" cy="6684126"/>
          </a:xfrm>
        </p:spPr>
        <p:txBody>
          <a:bodyPr/>
          <a:lstStyle/>
          <a:p>
            <a:pPr marL="0" indent="0" algn="just">
              <a:buNone/>
            </a:pPr>
            <a:endParaRPr lang="en-US" sz="2200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200" b="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Proteus Design Suite is a proprietary software tool suite used primarily for electronic design automation</a:t>
            </a:r>
            <a:r>
              <a:rPr lang="en-US" sz="2200" b="0" i="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200" b="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Proteus 8 supports many compilers plug-in also including Arduino. But first thing you must do is having Arduino IDE installed on your PC. 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200" b="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Schematic capture in the Proteus Design Suite is used for both the simulation of designs and as the design phase of a PCB layout project. 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14539B-FC75-29C9-77F9-763BF2126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9708" y="163251"/>
            <a:ext cx="1373777" cy="10188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869D88-F443-0DBD-B876-CE4CC9FAD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74" y="781820"/>
            <a:ext cx="3564882" cy="25212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87A473-A799-D9B2-0035-CD48B0672566}"/>
              </a:ext>
            </a:extLst>
          </p:cNvPr>
          <p:cNvSpPr txBox="1"/>
          <p:nvPr/>
        </p:nvSpPr>
        <p:spPr>
          <a:xfrm>
            <a:off x="4663440" y="1923886"/>
            <a:ext cx="3564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Figure : Proteus simulator</a:t>
            </a:r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618784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80B58-0EA0-0021-A97D-D3BA88DC2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15" y="-118534"/>
            <a:ext cx="10131425" cy="1456267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Proteus schematic capture</a:t>
            </a:r>
            <a:r>
              <a:rPr lang="en-IN" dirty="0"/>
              <a:t>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40D65F-AEC0-91C6-C859-A2C244A9E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414" y="1104468"/>
            <a:ext cx="8747671" cy="5088755"/>
          </a:xfrm>
        </p:spPr>
      </p:pic>
    </p:spTree>
    <p:extLst>
      <p:ext uri="{BB962C8B-B14F-4D97-AF65-F5344CB8AC3E}">
        <p14:creationId xmlns:p14="http://schemas.microsoft.com/office/powerpoint/2010/main" val="4258033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85455-AFD0-0EDA-16E9-BEE2C1BCF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6" y="0"/>
            <a:ext cx="10131425" cy="1456267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BLYNK IOT APPLICATION: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04142-2F6E-8721-A6A1-8429EEC98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105" y="3982741"/>
            <a:ext cx="9395195" cy="7674429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Blynk was designed for the Internet of Things. It can control hardware remotely, it can display sensor data, it can store data, visualize it and do many other cool things</a:t>
            </a:r>
          </a:p>
          <a:p>
            <a:pPr algn="just" fontAlgn="base">
              <a:buFont typeface="Wingdings" panose="05000000000000000000" pitchFamily="2" charset="2"/>
              <a:buChar char="v"/>
            </a:pPr>
            <a:r>
              <a:rPr lang="en-US" sz="22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Blynk is an IoT platform for iOS or Android smartphones that is used to control Arduino, Raspberry Pi and Node MCU via the Internet.</a:t>
            </a:r>
          </a:p>
          <a:p>
            <a:pPr algn="just" fontAlgn="base">
              <a:buFont typeface="Wingdings" panose="05000000000000000000" pitchFamily="2" charset="2"/>
              <a:buChar char="v"/>
            </a:pPr>
            <a:r>
              <a:rPr lang="en-US" sz="22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Blynk App</a:t>
            </a:r>
            <a:r>
              <a:rPr lang="en-US" sz="2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- allows to you create amazing interfaces for your projects using various widgets we provide.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5AF859-3201-1C99-C4FE-9AFD45F22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856" y="728133"/>
            <a:ext cx="3710018" cy="308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64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A1958-2B4A-7DB4-A9B2-0D5463D8A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032" y="3697"/>
            <a:ext cx="10131425" cy="1456267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b="1" u="sng" dirty="0"/>
              <a:t>Experimental setup</a:t>
            </a:r>
            <a:r>
              <a:rPr lang="en-IN" b="1" dirty="0"/>
              <a:t>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D1E29A-AEE3-E481-3377-E2B87EA219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760479" y="674225"/>
            <a:ext cx="4806410" cy="6306179"/>
          </a:xfr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67DCDD4E-5B02-0498-D4DA-322155FCC962}"/>
              </a:ext>
            </a:extLst>
          </p:cNvPr>
          <p:cNvSpPr/>
          <p:nvPr/>
        </p:nvSpPr>
        <p:spPr>
          <a:xfrm>
            <a:off x="7830323" y="1866122"/>
            <a:ext cx="859998" cy="4571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3371F87-CD35-146C-0E3F-9E791F40DB74}"/>
              </a:ext>
            </a:extLst>
          </p:cNvPr>
          <p:cNvSpPr/>
          <p:nvPr/>
        </p:nvSpPr>
        <p:spPr>
          <a:xfrm rot="5208597">
            <a:off x="5991427" y="5902599"/>
            <a:ext cx="1164107" cy="465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3CF5DCE-E289-F49D-4129-64382A896658}"/>
              </a:ext>
            </a:extLst>
          </p:cNvPr>
          <p:cNvSpPr/>
          <p:nvPr/>
        </p:nvSpPr>
        <p:spPr>
          <a:xfrm rot="16200000">
            <a:off x="6475880" y="1286224"/>
            <a:ext cx="708290" cy="457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903A559-5CEF-54A2-6F18-791D64589CDB}"/>
              </a:ext>
            </a:extLst>
          </p:cNvPr>
          <p:cNvSpPr/>
          <p:nvPr/>
        </p:nvSpPr>
        <p:spPr>
          <a:xfrm rot="10800000">
            <a:off x="1435826" y="3279304"/>
            <a:ext cx="1030539" cy="457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98ACE0D-4197-B984-8639-D2290BEE20AA}"/>
              </a:ext>
            </a:extLst>
          </p:cNvPr>
          <p:cNvSpPr/>
          <p:nvPr/>
        </p:nvSpPr>
        <p:spPr>
          <a:xfrm rot="10800000" flipV="1">
            <a:off x="1435486" y="5398582"/>
            <a:ext cx="2223901" cy="457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38D69DF-CF76-EC5A-E4F9-145C9A8530A4}"/>
              </a:ext>
            </a:extLst>
          </p:cNvPr>
          <p:cNvSpPr/>
          <p:nvPr/>
        </p:nvSpPr>
        <p:spPr>
          <a:xfrm rot="10800000" flipV="1">
            <a:off x="1433865" y="3915030"/>
            <a:ext cx="2555394" cy="457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5439EAD-B3DC-54D2-C079-72A8D694C910}"/>
              </a:ext>
            </a:extLst>
          </p:cNvPr>
          <p:cNvSpPr/>
          <p:nvPr/>
        </p:nvSpPr>
        <p:spPr>
          <a:xfrm rot="10965029">
            <a:off x="1434742" y="2338303"/>
            <a:ext cx="1030539" cy="457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8725ECC-AB06-30AC-DA07-E3B74C110462}"/>
              </a:ext>
            </a:extLst>
          </p:cNvPr>
          <p:cNvSpPr/>
          <p:nvPr/>
        </p:nvSpPr>
        <p:spPr>
          <a:xfrm rot="16200000">
            <a:off x="2811651" y="1622400"/>
            <a:ext cx="1030539" cy="457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EF71101-7666-75D5-BCFB-59B64ECD5B82}"/>
              </a:ext>
            </a:extLst>
          </p:cNvPr>
          <p:cNvSpPr/>
          <p:nvPr/>
        </p:nvSpPr>
        <p:spPr>
          <a:xfrm flipV="1">
            <a:off x="5798327" y="3481593"/>
            <a:ext cx="3681574" cy="457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992A15-C1F5-601E-7B93-50A1EEC31D7B}"/>
              </a:ext>
            </a:extLst>
          </p:cNvPr>
          <p:cNvSpPr txBox="1"/>
          <p:nvPr/>
        </p:nvSpPr>
        <p:spPr>
          <a:xfrm>
            <a:off x="8791380" y="1602915"/>
            <a:ext cx="2322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down transformer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107E77-3FB0-C707-D77D-A2637BCF7CC5}"/>
              </a:ext>
            </a:extLst>
          </p:cNvPr>
          <p:cNvSpPr txBox="1"/>
          <p:nvPr/>
        </p:nvSpPr>
        <p:spPr>
          <a:xfrm>
            <a:off x="5959239" y="527248"/>
            <a:ext cx="2357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LCD Display [2x16]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B5B856-D6AA-CC06-7FFE-E62B4F27754C}"/>
              </a:ext>
            </a:extLst>
          </p:cNvPr>
          <p:cNvSpPr txBox="1"/>
          <p:nvPr/>
        </p:nvSpPr>
        <p:spPr>
          <a:xfrm>
            <a:off x="490679" y="2128937"/>
            <a:ext cx="886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Buzzer</a:t>
            </a:r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3C2401-355F-36DA-9DFE-824811A65A7D}"/>
              </a:ext>
            </a:extLst>
          </p:cNvPr>
          <p:cNvSpPr txBox="1"/>
          <p:nvPr/>
        </p:nvSpPr>
        <p:spPr>
          <a:xfrm>
            <a:off x="11663" y="3069772"/>
            <a:ext cx="1488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LED for Alert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3B560D-F37F-284D-F7E0-14564E14D02F}"/>
              </a:ext>
            </a:extLst>
          </p:cNvPr>
          <p:cNvSpPr txBox="1"/>
          <p:nvPr/>
        </p:nvSpPr>
        <p:spPr>
          <a:xfrm>
            <a:off x="578411" y="3615997"/>
            <a:ext cx="137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 18 Reader Module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CE59B3-3B0A-1E1E-AB90-95B76E2DBE22}"/>
              </a:ext>
            </a:extLst>
          </p:cNvPr>
          <p:cNvSpPr txBox="1"/>
          <p:nvPr/>
        </p:nvSpPr>
        <p:spPr>
          <a:xfrm>
            <a:off x="357205" y="5213916"/>
            <a:ext cx="104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RFID Tag</a:t>
            </a:r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03BBDE-511D-427A-EF86-A6C358FBA137}"/>
              </a:ext>
            </a:extLst>
          </p:cNvPr>
          <p:cNvSpPr txBox="1"/>
          <p:nvPr/>
        </p:nvSpPr>
        <p:spPr>
          <a:xfrm>
            <a:off x="2558006" y="759774"/>
            <a:ext cx="204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 MCU BOARD</a:t>
            </a:r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13621B-FC00-1F14-70F4-1356C6A62DFD}"/>
              </a:ext>
            </a:extLst>
          </p:cNvPr>
          <p:cNvSpPr txBox="1"/>
          <p:nvPr/>
        </p:nvSpPr>
        <p:spPr>
          <a:xfrm>
            <a:off x="6226238" y="6477913"/>
            <a:ext cx="3461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MLX90614 temperature sensor</a:t>
            </a:r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6162AE-60ED-205B-9C0D-51CF2BCD1FF6}"/>
              </a:ext>
            </a:extLst>
          </p:cNvPr>
          <p:cNvSpPr txBox="1"/>
          <p:nvPr/>
        </p:nvSpPr>
        <p:spPr>
          <a:xfrm>
            <a:off x="9529777" y="3212835"/>
            <a:ext cx="1226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Supply circuit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03153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93B325-505E-CC43-D150-D4AC9A696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22" y="0"/>
            <a:ext cx="6309907" cy="1542422"/>
          </a:xfrm>
          <a:prstGeom prst="rect">
            <a:avLst/>
          </a:prstGeom>
        </p:spPr>
      </p:pic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4FCB38AA-6A7D-8C8D-2D96-928C3D3930FA}"/>
              </a:ext>
            </a:extLst>
          </p:cNvPr>
          <p:cNvSpPr txBox="1">
            <a:spLocks/>
          </p:cNvSpPr>
          <p:nvPr/>
        </p:nvSpPr>
        <p:spPr>
          <a:xfrm>
            <a:off x="755461" y="1039000"/>
            <a:ext cx="10131425" cy="59776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Aim and Objectives of the Project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Description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Tools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Setup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Flowchart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092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60C21-0BFD-B042-D4D1-E90E9E4FD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522" y="-32639"/>
            <a:ext cx="10131425" cy="1456267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b="1" u="sng" dirty="0"/>
              <a:t>Flowchart</a:t>
            </a:r>
            <a:r>
              <a:rPr lang="en-IN" dirty="0"/>
              <a:t>: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88DE6A-0E0C-DDA4-A434-B144F94C553F}"/>
              </a:ext>
            </a:extLst>
          </p:cNvPr>
          <p:cNvSpPr/>
          <p:nvPr/>
        </p:nvSpPr>
        <p:spPr>
          <a:xfrm>
            <a:off x="1308340" y="945148"/>
            <a:ext cx="1523513" cy="6057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start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FF78F3-A4B2-83A4-D174-8CBCFEEA4423}"/>
              </a:ext>
            </a:extLst>
          </p:cNvPr>
          <p:cNvSpPr/>
          <p:nvPr/>
        </p:nvSpPr>
        <p:spPr>
          <a:xfrm>
            <a:off x="1165754" y="2047489"/>
            <a:ext cx="1985937" cy="78196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Wait and connect to Wi-Fi network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96B25E-1CBF-802D-4E1D-E1DC5B477D95}"/>
              </a:ext>
            </a:extLst>
          </p:cNvPr>
          <p:cNvSpPr/>
          <p:nvPr/>
        </p:nvSpPr>
        <p:spPr>
          <a:xfrm>
            <a:off x="1140387" y="3272383"/>
            <a:ext cx="1932972" cy="648182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Show your RFID card to reader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5A52F4-0744-E819-322D-8054C3593CAF}"/>
              </a:ext>
            </a:extLst>
          </p:cNvPr>
          <p:cNvSpPr/>
          <p:nvPr/>
        </p:nvSpPr>
        <p:spPr>
          <a:xfrm rot="2834848">
            <a:off x="4672011" y="4163941"/>
            <a:ext cx="1272777" cy="127047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25FD3E-EF9A-F0A3-5C20-85383F797A1F}"/>
              </a:ext>
            </a:extLst>
          </p:cNvPr>
          <p:cNvSpPr/>
          <p:nvPr/>
        </p:nvSpPr>
        <p:spPr>
          <a:xfrm>
            <a:off x="4363652" y="6065134"/>
            <a:ext cx="2176044" cy="648184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LED GREEN is ON</a:t>
            </a:r>
          </a:p>
          <a:p>
            <a:pPr algn="ctr"/>
            <a:r>
              <a:rPr lang="en-IN" dirty="0"/>
              <a:t>BUZZER is OFF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296B45-C4BA-DE30-5528-0085B062A076}"/>
              </a:ext>
            </a:extLst>
          </p:cNvPr>
          <p:cNvSpPr/>
          <p:nvPr/>
        </p:nvSpPr>
        <p:spPr>
          <a:xfrm>
            <a:off x="7121259" y="4412909"/>
            <a:ext cx="2037144" cy="772546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LED RED is ON</a:t>
            </a:r>
          </a:p>
          <a:p>
            <a:pPr algn="ctr"/>
            <a:r>
              <a:rPr lang="en-IN" dirty="0"/>
              <a:t>BUZZER is 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94871C-6394-0E5B-4C7B-098921702348}"/>
              </a:ext>
            </a:extLst>
          </p:cNvPr>
          <p:cNvSpPr/>
          <p:nvPr/>
        </p:nvSpPr>
        <p:spPr>
          <a:xfrm>
            <a:off x="10417216" y="2892129"/>
            <a:ext cx="1597306" cy="772546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Upload Data to BLYNK APP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AD0016-D622-DB8A-3AEF-9B7F585FD04B}"/>
              </a:ext>
            </a:extLst>
          </p:cNvPr>
          <p:cNvSpPr/>
          <p:nvPr/>
        </p:nvSpPr>
        <p:spPr>
          <a:xfrm>
            <a:off x="4219254" y="2532365"/>
            <a:ext cx="2107389" cy="849942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Read temperature data from MLX90614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D20305-B5F5-433B-FE9A-17C4160C9C00}"/>
              </a:ext>
            </a:extLst>
          </p:cNvPr>
          <p:cNvSpPr txBox="1"/>
          <p:nvPr/>
        </p:nvSpPr>
        <p:spPr>
          <a:xfrm>
            <a:off x="4415363" y="4622463"/>
            <a:ext cx="179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If( temp&gt;98° F)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F7FFF3-E223-681B-E0D0-183726B36CEE}"/>
              </a:ext>
            </a:extLst>
          </p:cNvPr>
          <p:cNvSpPr/>
          <p:nvPr/>
        </p:nvSpPr>
        <p:spPr>
          <a:xfrm rot="18924184">
            <a:off x="1445589" y="4467328"/>
            <a:ext cx="1090042" cy="115155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1D3A11-1FF4-C1F7-8BF7-64F5D3143241}"/>
              </a:ext>
            </a:extLst>
          </p:cNvPr>
          <p:cNvSpPr txBox="1"/>
          <p:nvPr/>
        </p:nvSpPr>
        <p:spPr>
          <a:xfrm>
            <a:off x="1284623" y="4806100"/>
            <a:ext cx="1640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If (Valid card)</a:t>
            </a: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4FEF51CD-71E6-047F-FF92-18FFB4732CEC}"/>
              </a:ext>
            </a:extLst>
          </p:cNvPr>
          <p:cNvSpPr/>
          <p:nvPr/>
        </p:nvSpPr>
        <p:spPr>
          <a:xfrm>
            <a:off x="1925457" y="1570250"/>
            <a:ext cx="233266" cy="465184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0569C460-E40E-2A30-EABE-9DA9DE6A2299}"/>
              </a:ext>
            </a:extLst>
          </p:cNvPr>
          <p:cNvSpPr/>
          <p:nvPr/>
        </p:nvSpPr>
        <p:spPr>
          <a:xfrm>
            <a:off x="1938804" y="2868239"/>
            <a:ext cx="219919" cy="358456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205477AE-83FE-CAAA-1379-72F0E397C50A}"/>
              </a:ext>
            </a:extLst>
          </p:cNvPr>
          <p:cNvSpPr/>
          <p:nvPr/>
        </p:nvSpPr>
        <p:spPr>
          <a:xfrm>
            <a:off x="1886379" y="3900663"/>
            <a:ext cx="219919" cy="357005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D1DAE03-1DC1-05BC-E20E-2DC03EDE3977}"/>
              </a:ext>
            </a:extLst>
          </p:cNvPr>
          <p:cNvSpPr/>
          <p:nvPr/>
        </p:nvSpPr>
        <p:spPr>
          <a:xfrm>
            <a:off x="2773723" y="5025635"/>
            <a:ext cx="923644" cy="14079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BBC2C0-E699-F668-B3EC-7DB886CC34B1}"/>
              </a:ext>
            </a:extLst>
          </p:cNvPr>
          <p:cNvSpPr/>
          <p:nvPr/>
        </p:nvSpPr>
        <p:spPr>
          <a:xfrm rot="16200000">
            <a:off x="2612208" y="4040586"/>
            <a:ext cx="2135237" cy="10692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3DA8EB81-6293-DBE2-AA25-EC92CAAA8C87}"/>
              </a:ext>
            </a:extLst>
          </p:cNvPr>
          <p:cNvSpPr/>
          <p:nvPr/>
        </p:nvSpPr>
        <p:spPr>
          <a:xfrm rot="16200000">
            <a:off x="3796552" y="2692795"/>
            <a:ext cx="230063" cy="570441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0DF3986B-55A7-C021-D320-3B5B3F8E6C75}"/>
              </a:ext>
            </a:extLst>
          </p:cNvPr>
          <p:cNvSpPr/>
          <p:nvPr/>
        </p:nvSpPr>
        <p:spPr>
          <a:xfrm>
            <a:off x="5198440" y="3438426"/>
            <a:ext cx="219919" cy="436744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10C627E0-731C-C755-30EA-0FE2A94FBB67}"/>
              </a:ext>
            </a:extLst>
          </p:cNvPr>
          <p:cNvSpPr/>
          <p:nvPr/>
        </p:nvSpPr>
        <p:spPr>
          <a:xfrm>
            <a:off x="5172821" y="5631343"/>
            <a:ext cx="219919" cy="436744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E71B8F3B-2441-ACA4-FF12-DBBCBE6BB649}"/>
              </a:ext>
            </a:extLst>
          </p:cNvPr>
          <p:cNvSpPr/>
          <p:nvPr/>
        </p:nvSpPr>
        <p:spPr>
          <a:xfrm rot="16200000">
            <a:off x="6554592" y="4338344"/>
            <a:ext cx="226201" cy="921670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B2430BE6-8906-A90F-CEF6-FD600ECC231A}"/>
              </a:ext>
            </a:extLst>
          </p:cNvPr>
          <p:cNvSpPr/>
          <p:nvPr/>
        </p:nvSpPr>
        <p:spPr>
          <a:xfrm rot="16200000">
            <a:off x="9730230" y="4160262"/>
            <a:ext cx="226201" cy="1277831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B5FE7EB-9996-64D7-D7A8-A0897EAA9B0B}"/>
              </a:ext>
            </a:extLst>
          </p:cNvPr>
          <p:cNvSpPr/>
          <p:nvPr/>
        </p:nvSpPr>
        <p:spPr>
          <a:xfrm>
            <a:off x="263042" y="4956916"/>
            <a:ext cx="923644" cy="14079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80E513B-8E1D-056A-C611-39C15648964F}"/>
              </a:ext>
            </a:extLst>
          </p:cNvPr>
          <p:cNvSpPr/>
          <p:nvPr/>
        </p:nvSpPr>
        <p:spPr>
          <a:xfrm rot="16200000">
            <a:off x="-451765" y="4225525"/>
            <a:ext cx="1585313" cy="1556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94CA86FD-76F7-6541-D4F5-D7BCA119AB34}"/>
              </a:ext>
            </a:extLst>
          </p:cNvPr>
          <p:cNvSpPr/>
          <p:nvPr/>
        </p:nvSpPr>
        <p:spPr>
          <a:xfrm rot="16200000">
            <a:off x="581793" y="3073961"/>
            <a:ext cx="230063" cy="873511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ACBC947-76EE-C82B-A147-134EFBAF5AAB}"/>
              </a:ext>
            </a:extLst>
          </p:cNvPr>
          <p:cNvSpPr/>
          <p:nvPr/>
        </p:nvSpPr>
        <p:spPr>
          <a:xfrm>
            <a:off x="6539696" y="6278770"/>
            <a:ext cx="2128415" cy="9982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91DC655-C5EA-F679-3F92-F42499C88BB5}"/>
              </a:ext>
            </a:extLst>
          </p:cNvPr>
          <p:cNvSpPr/>
          <p:nvPr/>
        </p:nvSpPr>
        <p:spPr>
          <a:xfrm>
            <a:off x="8668111" y="6278770"/>
            <a:ext cx="2128415" cy="9982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Arrow: Up 41">
            <a:extLst>
              <a:ext uri="{FF2B5EF4-FFF2-40B4-BE49-F238E27FC236}">
                <a16:creationId xmlns:a16="http://schemas.microsoft.com/office/drawing/2014/main" id="{58BCA8AC-1B7F-9597-53E0-FF3421092C45}"/>
              </a:ext>
            </a:extLst>
          </p:cNvPr>
          <p:cNvSpPr/>
          <p:nvPr/>
        </p:nvSpPr>
        <p:spPr>
          <a:xfrm>
            <a:off x="10734195" y="5185455"/>
            <a:ext cx="219919" cy="1193140"/>
          </a:xfrm>
          <a:prstGeom prst="up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C2D690B-A1A3-7640-9F17-6EE02CCCD09B}"/>
              </a:ext>
            </a:extLst>
          </p:cNvPr>
          <p:cNvSpPr txBox="1"/>
          <p:nvPr/>
        </p:nvSpPr>
        <p:spPr>
          <a:xfrm>
            <a:off x="2924364" y="4656303"/>
            <a:ext cx="81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YES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FBBF55-C020-8D5E-8A58-AB02EA47BA02}"/>
              </a:ext>
            </a:extLst>
          </p:cNvPr>
          <p:cNvSpPr txBox="1"/>
          <p:nvPr/>
        </p:nvSpPr>
        <p:spPr>
          <a:xfrm>
            <a:off x="590309" y="4613050"/>
            <a:ext cx="60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NO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496D0C8-EA6C-3362-CB4C-D48659173B63}"/>
              </a:ext>
            </a:extLst>
          </p:cNvPr>
          <p:cNvSpPr txBox="1"/>
          <p:nvPr/>
        </p:nvSpPr>
        <p:spPr>
          <a:xfrm>
            <a:off x="6326643" y="4345581"/>
            <a:ext cx="637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YES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7274A35-27E6-98CF-078E-279F3C578B40}"/>
              </a:ext>
            </a:extLst>
          </p:cNvPr>
          <p:cNvSpPr txBox="1"/>
          <p:nvPr/>
        </p:nvSpPr>
        <p:spPr>
          <a:xfrm>
            <a:off x="4630359" y="5665049"/>
            <a:ext cx="644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NO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F1468E8-7A14-4F78-66C1-F816890D7EC1}"/>
              </a:ext>
            </a:extLst>
          </p:cNvPr>
          <p:cNvSpPr/>
          <p:nvPr/>
        </p:nvSpPr>
        <p:spPr>
          <a:xfrm>
            <a:off x="10366500" y="1437505"/>
            <a:ext cx="1597306" cy="648182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End</a:t>
            </a:r>
          </a:p>
        </p:txBody>
      </p:sp>
      <p:sp>
        <p:nvSpPr>
          <p:cNvPr id="49" name="Arrow: Up 48">
            <a:extLst>
              <a:ext uri="{FF2B5EF4-FFF2-40B4-BE49-F238E27FC236}">
                <a16:creationId xmlns:a16="http://schemas.microsoft.com/office/drawing/2014/main" id="{C451CB37-CE13-CAC1-FC87-2F3964ADFA99}"/>
              </a:ext>
            </a:extLst>
          </p:cNvPr>
          <p:cNvSpPr/>
          <p:nvPr/>
        </p:nvSpPr>
        <p:spPr>
          <a:xfrm>
            <a:off x="11050171" y="3680598"/>
            <a:ext cx="219919" cy="732312"/>
          </a:xfrm>
          <a:prstGeom prst="up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78EEF30-3895-EADF-A9C1-EBEF43F1A862}"/>
              </a:ext>
            </a:extLst>
          </p:cNvPr>
          <p:cNvSpPr/>
          <p:nvPr/>
        </p:nvSpPr>
        <p:spPr>
          <a:xfrm>
            <a:off x="10482246" y="4428831"/>
            <a:ext cx="1597306" cy="754538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Display data on LCD</a:t>
            </a:r>
          </a:p>
        </p:txBody>
      </p:sp>
      <p:sp>
        <p:nvSpPr>
          <p:cNvPr id="51" name="Arrow: Up 50">
            <a:extLst>
              <a:ext uri="{FF2B5EF4-FFF2-40B4-BE49-F238E27FC236}">
                <a16:creationId xmlns:a16="http://schemas.microsoft.com/office/drawing/2014/main" id="{850AE8B5-CF2A-1F2D-9192-AAA80F597D91}"/>
              </a:ext>
            </a:extLst>
          </p:cNvPr>
          <p:cNvSpPr/>
          <p:nvPr/>
        </p:nvSpPr>
        <p:spPr>
          <a:xfrm>
            <a:off x="11050171" y="2133837"/>
            <a:ext cx="249697" cy="742370"/>
          </a:xfrm>
          <a:prstGeom prst="up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8011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34CC5-B9DC-DCE4-F97F-987132F6F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709"/>
            <a:ext cx="10131425" cy="1456267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b="1" u="sng" dirty="0"/>
              <a:t>Results</a:t>
            </a:r>
            <a:r>
              <a:rPr lang="en-IN" dirty="0"/>
              <a:t>: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9220908-8115-16B9-C65B-A2F448DD3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1094640" y="552406"/>
            <a:ext cx="4189868" cy="5452245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A54AE8-693D-FA57-6582-FE40CF27D931}"/>
              </a:ext>
            </a:extLst>
          </p:cNvPr>
          <p:cNvSpPr txBox="1"/>
          <p:nvPr/>
        </p:nvSpPr>
        <p:spPr>
          <a:xfrm>
            <a:off x="359278" y="5982454"/>
            <a:ext cx="5970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Results will be displayed on LCD and uploaded to Blynk App</a:t>
            </a:r>
            <a:endParaRPr lang="en-IN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7BB808-AAB1-2B15-1198-A40FAE7514E4}"/>
              </a:ext>
            </a:extLst>
          </p:cNvPr>
          <p:cNvSpPr txBox="1"/>
          <p:nvPr/>
        </p:nvSpPr>
        <p:spPr>
          <a:xfrm>
            <a:off x="7087995" y="5982454"/>
            <a:ext cx="2872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BLYNK APP DASHBOARD</a:t>
            </a:r>
            <a:endParaRPr lang="en-IN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4D6308-DBF0-F400-8811-C4CB9513F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911" y="1183594"/>
            <a:ext cx="2407732" cy="4618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1907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0B2F9B-FFA2-8D0C-EBC0-12A8360BD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329" y="1090841"/>
            <a:ext cx="8313453" cy="467631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916451-ABC6-0F78-87B2-9452AEA3B99D}"/>
              </a:ext>
            </a:extLst>
          </p:cNvPr>
          <p:cNvSpPr txBox="1"/>
          <p:nvPr/>
        </p:nvSpPr>
        <p:spPr>
          <a:xfrm>
            <a:off x="451735" y="5888398"/>
            <a:ext cx="8709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Log in Blynk credentials in Blynk website and view temperature data logs remotely</a:t>
            </a:r>
            <a:endParaRPr lang="en-IN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6BE292-A2DB-0352-E248-7983DC54C2B5}"/>
              </a:ext>
            </a:extLst>
          </p:cNvPr>
          <p:cNvSpPr txBox="1"/>
          <p:nvPr/>
        </p:nvSpPr>
        <p:spPr>
          <a:xfrm>
            <a:off x="330039" y="277104"/>
            <a:ext cx="4733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u="sng" dirty="0">
                <a:solidFill>
                  <a:schemeClr val="accent1"/>
                </a:solidFill>
              </a:rPr>
              <a:t>Results</a:t>
            </a:r>
            <a:endParaRPr lang="en-IN" sz="36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174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72E36-4C4B-92FA-022C-4E711DD5F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1968"/>
            <a:ext cx="10131425" cy="1456267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b="1" u="sng" dirty="0"/>
              <a:t>Conclusions</a:t>
            </a:r>
            <a:r>
              <a:rPr lang="en-IN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4EC0A-7A06-107A-3B40-D6CC8FA36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100" y="1456267"/>
            <a:ext cx="9791688" cy="5982789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/>
              <a:t>The proposed system helps  to measure their body temperature and record their details without interaction with students.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/>
              <a:t>Usually this system is more useful when there is need of attendance and temperature check during examinations and useful to isolate the ill students.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/>
              <a:t>The implementation details of contactless temperature scanning system using Node MCU and Blynk IOT app is explained.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907223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8D9E7-98BB-D0C5-73F6-E9661CB10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829" y="319791"/>
            <a:ext cx="9738359" cy="1959429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b="1" u="sng" dirty="0"/>
              <a:t>References</a:t>
            </a:r>
            <a:r>
              <a:rPr lang="en-IN" b="1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8390A-52AE-68FC-4D97-286438408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646" y="1150216"/>
            <a:ext cx="9674542" cy="5238206"/>
          </a:xfrm>
        </p:spPr>
        <p:txBody>
          <a:bodyPr>
            <a:normAutofit/>
          </a:bodyPr>
          <a:lstStyle/>
          <a:p>
            <a:pPr marL="457200" indent="-457200" algn="just">
              <a:buAutoNum type="arabicPeriod"/>
            </a:pPr>
            <a:r>
              <a:rPr lang="en-US" sz="2400" dirty="0"/>
              <a:t>Merchant, Chad. “Malaysia Significantly Eases Lockdown with Conditional MCO from May 4.” </a:t>
            </a:r>
            <a:r>
              <a:rPr lang="en-US" sz="2400" dirty="0" err="1"/>
              <a:t>ExpatGo</a:t>
            </a:r>
            <a:r>
              <a:rPr lang="en-US" sz="2400" dirty="0"/>
              <a:t>, 1 May 2020, www.expatgo.com/my/2020/05/01/malaysia-eases-lockdownwithconditional-mco-from-may-4/. </a:t>
            </a:r>
          </a:p>
          <a:p>
            <a:pPr marL="457200" indent="-457200" algn="just">
              <a:buAutoNum type="arabicPeriod"/>
            </a:pPr>
            <a:r>
              <a:rPr lang="en-IN" sz="2400" dirty="0"/>
              <a:t>Abbas, A. H., </a:t>
            </a:r>
            <a:r>
              <a:rPr lang="en-IN" sz="2400" dirty="0" err="1"/>
              <a:t>Habelalmateen</a:t>
            </a:r>
            <a:r>
              <a:rPr lang="en-IN" sz="2400" dirty="0"/>
              <a:t>, M. I., </a:t>
            </a:r>
            <a:r>
              <a:rPr lang="en-IN" sz="2400" dirty="0" err="1"/>
              <a:t>Jurdi</a:t>
            </a:r>
            <a:r>
              <a:rPr lang="en-IN" sz="2400" dirty="0"/>
              <a:t>, S., </a:t>
            </a:r>
            <a:r>
              <a:rPr lang="en-IN" sz="2400" dirty="0" err="1"/>
              <a:t>Audah</a:t>
            </a:r>
            <a:r>
              <a:rPr lang="en-IN" sz="2400" dirty="0"/>
              <a:t>, L., &amp; </a:t>
            </a:r>
            <a:r>
              <a:rPr lang="en-IN" sz="2400" dirty="0" err="1"/>
              <a:t>Alduais</a:t>
            </a:r>
            <a:r>
              <a:rPr lang="en-IN" sz="2400" dirty="0"/>
              <a:t>, N. A. M. (2019, November). GPS based location monitoring system with geo-fencing capabilities. In AIP Conference Proceedings (Vol. 2173, No. 1, p. 020014). AIP Publishing LLC.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66295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3CE1A-A553-33E7-9D4F-154A86AA7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5502" y="2565721"/>
            <a:ext cx="8596668" cy="1320800"/>
          </a:xfrm>
        </p:spPr>
        <p:txBody>
          <a:bodyPr>
            <a:normAutofit/>
          </a:bodyPr>
          <a:lstStyle/>
          <a:p>
            <a:r>
              <a:rPr lang="en-US" sz="7200" dirty="0"/>
              <a:t>THANK YOU😊</a:t>
            </a:r>
            <a:endParaRPr lang="en-IN" sz="7200" dirty="0"/>
          </a:p>
        </p:txBody>
      </p:sp>
    </p:spTree>
    <p:extLst>
      <p:ext uri="{BB962C8B-B14F-4D97-AF65-F5344CB8AC3E}">
        <p14:creationId xmlns:p14="http://schemas.microsoft.com/office/powerpoint/2010/main" val="2112210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869" y="195943"/>
            <a:ext cx="8554473" cy="1456267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b="1" u="sng" dirty="0"/>
              <a:t>INTRODUCTION: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DAD152-211E-B447-E363-2C056CE6B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1" y="1357914"/>
            <a:ext cx="9307852" cy="6127045"/>
          </a:xfrm>
        </p:spPr>
        <p:txBody>
          <a:bodyPr>
            <a:norm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During a pandemic situation, everyone is required to check the body temperature and record personal details whenever they enter the campus.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security officer checks the body temperature of students using a conventional thermometer, there is a possibility of spread of infection due to physical contact and it takes more time for the measurement.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So, in order to avoid physical contact, we can use an IoT-Based Contactless Body Temperature Scanning System for measuring temperature, creating alerts and upload data to Blynk app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429390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AB75A-AA61-1D5A-7C37-2E481DAC9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9333"/>
            <a:ext cx="10131425" cy="1456267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 and Objectives of the project:</a:t>
            </a:r>
            <a:br>
              <a:rPr lang="en-US" sz="3600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D9B3D-BCA4-CF93-8BC2-47428003A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179" y="897467"/>
            <a:ext cx="11449754" cy="417124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Aim of the Project:</a:t>
            </a:r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Objectives of the Project: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25AD51-3191-78C5-FC0F-F5B64AF95B3B}"/>
              </a:ext>
            </a:extLst>
          </p:cNvPr>
          <p:cNvSpPr txBox="1"/>
          <p:nvPr/>
        </p:nvSpPr>
        <p:spPr>
          <a:xfrm>
            <a:off x="685207" y="1663862"/>
            <a:ext cx="82634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a contactless temperature scanning system for a smart and safe campus environment.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7F5625-43D4-A2CE-5D83-66D8AC392AB1}"/>
              </a:ext>
            </a:extLst>
          </p:cNvPr>
          <p:cNvSpPr txBox="1"/>
          <p:nvPr/>
        </p:nvSpPr>
        <p:spPr>
          <a:xfrm>
            <a:off x="798528" y="4021541"/>
            <a:ext cx="87313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understand the salient features and architecture of Node MCU, Arduino IDE and Blynk IoT app.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the necessary code using embedded C language in Arduino IDE. 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interface the sensors with Node MCU Board and to detect the Temperature and alert the abnormal temperature by using buzzer and LED.</a:t>
            </a:r>
          </a:p>
        </p:txBody>
      </p:sp>
    </p:spTree>
    <p:extLst>
      <p:ext uri="{BB962C8B-B14F-4D97-AF65-F5344CB8AC3E}">
        <p14:creationId xmlns:p14="http://schemas.microsoft.com/office/powerpoint/2010/main" val="2599847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4ED53-9C97-6222-F3A4-0E76B97CB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578"/>
            <a:ext cx="10131425" cy="1456267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sz="3600" b="1" u="sng" dirty="0"/>
              <a:t>Block diagram of project:</a:t>
            </a:r>
            <a:br>
              <a:rPr lang="en-IN" sz="3600" b="1" dirty="0"/>
            </a:b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5CA96-62CF-318E-5ACC-17ADAF536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5816" y="997893"/>
            <a:ext cx="1715912" cy="78228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IN" dirty="0">
                <a:solidFill>
                  <a:schemeClr val="bg1"/>
                </a:solidFill>
              </a:rPr>
              <a:t>Blynk app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9A60CC-877F-CC11-E6E3-0DDAF1171028}"/>
              </a:ext>
            </a:extLst>
          </p:cNvPr>
          <p:cNvSpPr/>
          <p:nvPr/>
        </p:nvSpPr>
        <p:spPr>
          <a:xfrm>
            <a:off x="5071873" y="2828741"/>
            <a:ext cx="1660125" cy="180666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Node MCU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A0E0DA-69BA-EAD1-9932-7283692BF1BD}"/>
              </a:ext>
            </a:extLst>
          </p:cNvPr>
          <p:cNvSpPr/>
          <p:nvPr/>
        </p:nvSpPr>
        <p:spPr>
          <a:xfrm>
            <a:off x="2226087" y="2903268"/>
            <a:ext cx="1660123" cy="843379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Temperature</a:t>
            </a:r>
          </a:p>
          <a:p>
            <a:pPr algn="ctr"/>
            <a:r>
              <a:rPr lang="en-IN" dirty="0">
                <a:solidFill>
                  <a:schemeClr val="bg1"/>
                </a:solidFill>
              </a:rPr>
              <a:t>Sensor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D054E5-EEAC-0BCE-3CF9-01BCCC011BA6}"/>
              </a:ext>
            </a:extLst>
          </p:cNvPr>
          <p:cNvSpPr/>
          <p:nvPr/>
        </p:nvSpPr>
        <p:spPr>
          <a:xfrm>
            <a:off x="5153710" y="5715537"/>
            <a:ext cx="1660123" cy="843379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</a:t>
            </a:r>
            <a:r>
              <a:rPr lang="en-IN" dirty="0">
                <a:solidFill>
                  <a:schemeClr val="bg1"/>
                </a:solidFill>
              </a:rPr>
              <a:t>CD DISPLAY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78FD93-8CE0-93A8-E6EE-DE84E09ECD94}"/>
              </a:ext>
            </a:extLst>
          </p:cNvPr>
          <p:cNvSpPr/>
          <p:nvPr/>
        </p:nvSpPr>
        <p:spPr>
          <a:xfrm>
            <a:off x="7944798" y="2828741"/>
            <a:ext cx="1660123" cy="843379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</a:t>
            </a:r>
            <a:r>
              <a:rPr lang="en-IN" dirty="0">
                <a:solidFill>
                  <a:schemeClr val="bg1"/>
                </a:solidFill>
              </a:rPr>
              <a:t>UZZER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57811F-7162-D7AF-125F-A9CE3635C5FB}"/>
              </a:ext>
            </a:extLst>
          </p:cNvPr>
          <p:cNvSpPr/>
          <p:nvPr/>
        </p:nvSpPr>
        <p:spPr>
          <a:xfrm>
            <a:off x="7973173" y="3872300"/>
            <a:ext cx="1660123" cy="843379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</a:t>
            </a:r>
            <a:r>
              <a:rPr lang="en-IN" dirty="0">
                <a:solidFill>
                  <a:schemeClr val="bg1"/>
                </a:solidFill>
              </a:rPr>
              <a:t>ED-RED</a:t>
            </a:r>
          </a:p>
          <a:p>
            <a:pPr algn="ctr"/>
            <a:r>
              <a:rPr lang="en-IN" dirty="0">
                <a:solidFill>
                  <a:schemeClr val="bg1"/>
                </a:solidFill>
              </a:rPr>
              <a:t>And</a:t>
            </a:r>
          </a:p>
          <a:p>
            <a:pPr algn="ctr"/>
            <a:r>
              <a:rPr lang="en-IN" dirty="0">
                <a:solidFill>
                  <a:schemeClr val="bg1"/>
                </a:solidFill>
              </a:rPr>
              <a:t>LED-GREEN</a:t>
            </a:r>
          </a:p>
        </p:txBody>
      </p:sp>
      <p:sp>
        <p:nvSpPr>
          <p:cNvPr id="13" name="Arrow: Notched Right 12">
            <a:extLst>
              <a:ext uri="{FF2B5EF4-FFF2-40B4-BE49-F238E27FC236}">
                <a16:creationId xmlns:a16="http://schemas.microsoft.com/office/drawing/2014/main" id="{6417932F-92E9-8FC1-8CDE-EABF57E4686C}"/>
              </a:ext>
            </a:extLst>
          </p:cNvPr>
          <p:cNvSpPr/>
          <p:nvPr/>
        </p:nvSpPr>
        <p:spPr>
          <a:xfrm>
            <a:off x="3908130" y="3097288"/>
            <a:ext cx="1185667" cy="48542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Notched Right 13">
            <a:extLst>
              <a:ext uri="{FF2B5EF4-FFF2-40B4-BE49-F238E27FC236}">
                <a16:creationId xmlns:a16="http://schemas.microsoft.com/office/drawing/2014/main" id="{F0868D28-ADB3-EA96-4D41-EAFF0B34E8BB}"/>
              </a:ext>
            </a:extLst>
          </p:cNvPr>
          <p:cNvSpPr/>
          <p:nvPr/>
        </p:nvSpPr>
        <p:spPr>
          <a:xfrm>
            <a:off x="3897168" y="4051279"/>
            <a:ext cx="1185668" cy="48542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Notched Right 14">
            <a:extLst>
              <a:ext uri="{FF2B5EF4-FFF2-40B4-BE49-F238E27FC236}">
                <a16:creationId xmlns:a16="http://schemas.microsoft.com/office/drawing/2014/main" id="{C5B363C0-E7B1-FD4C-BF22-36E6F5CDE135}"/>
              </a:ext>
            </a:extLst>
          </p:cNvPr>
          <p:cNvSpPr/>
          <p:nvPr/>
        </p:nvSpPr>
        <p:spPr>
          <a:xfrm>
            <a:off x="6759131" y="3067671"/>
            <a:ext cx="1185667" cy="48542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Arrow: Notched Right 15">
            <a:extLst>
              <a:ext uri="{FF2B5EF4-FFF2-40B4-BE49-F238E27FC236}">
                <a16:creationId xmlns:a16="http://schemas.microsoft.com/office/drawing/2014/main" id="{BE9CDE30-1910-358E-EFA5-96FD09A25CDA}"/>
              </a:ext>
            </a:extLst>
          </p:cNvPr>
          <p:cNvSpPr/>
          <p:nvPr/>
        </p:nvSpPr>
        <p:spPr>
          <a:xfrm>
            <a:off x="6787506" y="4051279"/>
            <a:ext cx="1185667" cy="48542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Arrow: Notched Right 2">
            <a:extLst>
              <a:ext uri="{FF2B5EF4-FFF2-40B4-BE49-F238E27FC236}">
                <a16:creationId xmlns:a16="http://schemas.microsoft.com/office/drawing/2014/main" id="{C399B431-FE21-5A8D-6A83-D9060DAC210D}"/>
              </a:ext>
            </a:extLst>
          </p:cNvPr>
          <p:cNvSpPr/>
          <p:nvPr/>
        </p:nvSpPr>
        <p:spPr>
          <a:xfrm rot="16200000">
            <a:off x="5374202" y="2056728"/>
            <a:ext cx="1038524" cy="48542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4983E2-DE12-1E8B-17B0-D839209A88EE}"/>
              </a:ext>
            </a:extLst>
          </p:cNvPr>
          <p:cNvSpPr/>
          <p:nvPr/>
        </p:nvSpPr>
        <p:spPr>
          <a:xfrm>
            <a:off x="2198950" y="3920747"/>
            <a:ext cx="1660123" cy="843379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RFID Scanner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1" name="Arrow: Notched Right 10">
            <a:extLst>
              <a:ext uri="{FF2B5EF4-FFF2-40B4-BE49-F238E27FC236}">
                <a16:creationId xmlns:a16="http://schemas.microsoft.com/office/drawing/2014/main" id="{24713A13-A7C6-6B2A-938C-431B0282D85E}"/>
              </a:ext>
            </a:extLst>
          </p:cNvPr>
          <p:cNvSpPr/>
          <p:nvPr/>
        </p:nvSpPr>
        <p:spPr>
          <a:xfrm rot="5400000">
            <a:off x="5417745" y="4933926"/>
            <a:ext cx="1005421" cy="48542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7355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7CA62-77F7-70FF-9DB4-8DAD99CD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67" y="214489"/>
            <a:ext cx="10131425" cy="1456267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Description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3C906-9CFF-1DB9-2B93-A5DBFFE3C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712" y="1342878"/>
            <a:ext cx="10899421" cy="5723466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b="1" dirty="0">
                <a:latin typeface="Times New Roman" panose="02020603050405020304" pitchFamily="18" charset="0"/>
              </a:rPr>
              <a:t>NODE MCU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3200" b="1" dirty="0">
                <a:latin typeface="Times New Roman" panose="02020603050405020304" pitchFamily="18" charset="0"/>
              </a:rPr>
              <a:t>CONTACTLESS TEMPERATURE SENSOR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3200" b="1" dirty="0">
                <a:latin typeface="Times New Roman" panose="02020603050405020304" pitchFamily="18" charset="0"/>
              </a:rPr>
              <a:t>LCD DISPLAY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3200" b="1" dirty="0">
                <a:latin typeface="Times New Roman" panose="02020603050405020304" pitchFamily="18" charset="0"/>
              </a:rPr>
              <a:t>RFID EM 18 READER MODULE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3200" b="1" dirty="0">
                <a:latin typeface="Times New Roman" panose="02020603050405020304" pitchFamily="18" charset="0"/>
              </a:rPr>
              <a:t>BUZZER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b="1" dirty="0">
                <a:latin typeface="Times New Roman" panose="02020603050405020304" pitchFamily="18" charset="0"/>
              </a:rPr>
              <a:t>LED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753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760EF-8C7F-967A-EDF1-252D96A86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13463" y="0"/>
            <a:ext cx="10131425" cy="1456267"/>
          </a:xfrm>
        </p:spPr>
        <p:txBody>
          <a:bodyPr/>
          <a:lstStyle/>
          <a:p>
            <a:pPr marL="571500" indent="-571500" algn="ctr">
              <a:buFont typeface="Wingdings" panose="05000000000000000000" pitchFamily="2" charset="2"/>
              <a:buChar char="q"/>
            </a:pPr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 MCU: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025667-6F5E-6C20-7D7B-5DF896C87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736" y="1939737"/>
            <a:ext cx="5624452" cy="37496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176EBD-5726-FA1A-6BD8-1222EAF3E3D9}"/>
              </a:ext>
            </a:extLst>
          </p:cNvPr>
          <p:cNvSpPr txBox="1"/>
          <p:nvPr/>
        </p:nvSpPr>
        <p:spPr>
          <a:xfrm>
            <a:off x="5272087" y="5832678"/>
            <a:ext cx="2893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Fig: Node MCU Pinout</a:t>
            </a:r>
            <a:endParaRPr lang="en-IN" u="sng" dirty="0"/>
          </a:p>
        </p:txBody>
      </p:sp>
      <p:sp>
        <p:nvSpPr>
          <p:cNvPr id="6" name="TextBox 57">
            <a:extLst>
              <a:ext uri="{FF2B5EF4-FFF2-40B4-BE49-F238E27FC236}">
                <a16:creationId xmlns:a16="http://schemas.microsoft.com/office/drawing/2014/main" id="{FEE2A692-8847-4E4D-BD8B-7B0516A30A8B}"/>
              </a:ext>
            </a:extLst>
          </p:cNvPr>
          <p:cNvSpPr txBox="1"/>
          <p:nvPr/>
        </p:nvSpPr>
        <p:spPr>
          <a:xfrm>
            <a:off x="344347" y="1239099"/>
            <a:ext cx="7315200" cy="42627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2600" b="1" i="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NodeMCU ESP8266 Specifications &amp; Features:</a:t>
            </a:r>
          </a:p>
          <a:p>
            <a:pPr algn="l"/>
            <a:endParaRPr lang="en-IN" sz="2000" b="0" i="0" u="sng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Operating Voltage: 3.3V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 Voltage: 7-12V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Digital I/O Pins (DIO): 16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Analog Input Pins (ADC): 1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UARTs: 1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Flash Memory: 4 MB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SRAM: 64 KB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Clock Speed: 80 MHz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PCB Antenna</a:t>
            </a:r>
          </a:p>
        </p:txBody>
      </p:sp>
    </p:spTree>
    <p:extLst>
      <p:ext uri="{BB962C8B-B14F-4D97-AF65-F5344CB8AC3E}">
        <p14:creationId xmlns:p14="http://schemas.microsoft.com/office/powerpoint/2010/main" val="1002159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7A2C0-554E-1064-3EFB-73A6DE81A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4667"/>
            <a:ext cx="10131425" cy="1456267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MLX-90614-Temperature sensor</a:t>
            </a:r>
            <a:r>
              <a:rPr lang="en-US" b="1" dirty="0"/>
              <a:t>: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67EC2-28C9-6F0D-607E-7F18F64B2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574" y="4633951"/>
            <a:ext cx="9834659" cy="6482645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MLX90614 is an Infrared thermometer for noncontact temperature measurements.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MLX90614 offers a standard accuracy of </a:t>
            </a:r>
            <a:r>
              <a:rPr lang="en-US" sz="2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±</a:t>
            </a:r>
            <a:r>
              <a:rPr lang="en-US" sz="24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0.5ºC around room temperatures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7A1B3D-7B1A-037E-0D16-DF8811473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85" y="805512"/>
            <a:ext cx="3202579" cy="35107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417731-C022-E560-DE8C-321B9C604792}"/>
              </a:ext>
            </a:extLst>
          </p:cNvPr>
          <p:cNvSpPr txBox="1"/>
          <p:nvPr/>
        </p:nvSpPr>
        <p:spPr>
          <a:xfrm>
            <a:off x="4165580" y="2474575"/>
            <a:ext cx="3727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u="sng" dirty="0"/>
              <a:t>Fig:MLX90614 Pin Out Diagram</a:t>
            </a:r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3206670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B6B4A-A150-6B40-8FB9-B2D104C17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8534"/>
            <a:ext cx="10131425" cy="1456267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EM-18 READER MODULE</a:t>
            </a:r>
            <a:r>
              <a:rPr lang="en-US" b="1" u="sng" dirty="0"/>
              <a:t>:</a:t>
            </a:r>
            <a:endParaRPr lang="en-IN" b="1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F79319-322D-05D6-56C3-339592B87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258" y="4521664"/>
            <a:ext cx="9344416" cy="5690585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EM-18 RFID reader is one of the commonly used RFID reader to read 125 </a:t>
            </a:r>
            <a:r>
              <a:rPr lang="en-US" sz="22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KHz</a:t>
            </a:r>
            <a:r>
              <a:rPr lang="en-US" sz="2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tags.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RFID is used in many applications like attendance system in which every person will have their separate RFID tag which will help identify person and their attendance.</a:t>
            </a:r>
            <a:endParaRPr lang="en-IN" sz="2200" b="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78BF12-564D-DEE2-2C68-CE6837FCB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08" y="762875"/>
            <a:ext cx="3398103" cy="27321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A5B44B-8F0D-C3CA-D0EA-C87F51AA6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847" y="807293"/>
            <a:ext cx="2957332" cy="26009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D08A3D-56C6-316F-E210-C0C59D9BD50D}"/>
              </a:ext>
            </a:extLst>
          </p:cNvPr>
          <p:cNvSpPr txBox="1"/>
          <p:nvPr/>
        </p:nvSpPr>
        <p:spPr>
          <a:xfrm>
            <a:off x="353257" y="3717625"/>
            <a:ext cx="2705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Fig1:RFID SCANNER</a:t>
            </a:r>
            <a:endParaRPr lang="en-IN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4E0796-EE30-8C8A-A785-8D3F001988A4}"/>
              </a:ext>
            </a:extLst>
          </p:cNvPr>
          <p:cNvSpPr txBox="1"/>
          <p:nvPr/>
        </p:nvSpPr>
        <p:spPr>
          <a:xfrm>
            <a:off x="6554757" y="3671293"/>
            <a:ext cx="197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Fig2:RFID TAGS</a:t>
            </a:r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8603064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1362</TotalTime>
  <Words>1217</Words>
  <Application>Microsoft Office PowerPoint</Application>
  <PresentationFormat>Widescreen</PresentationFormat>
  <Paragraphs>163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Arial</vt:lpstr>
      <vt:lpstr>Calibri</vt:lpstr>
      <vt:lpstr>inter-bold</vt:lpstr>
      <vt:lpstr>inter-regular</vt:lpstr>
      <vt:lpstr>Times New Roman</vt:lpstr>
      <vt:lpstr>Trebuchet MS</vt:lpstr>
      <vt:lpstr>Wingdings</vt:lpstr>
      <vt:lpstr>Wingdings 3</vt:lpstr>
      <vt:lpstr>Facet</vt:lpstr>
      <vt:lpstr>PowerPoint Presentation</vt:lpstr>
      <vt:lpstr>PowerPoint Presentation</vt:lpstr>
      <vt:lpstr>INTRODUCTION:</vt:lpstr>
      <vt:lpstr>Aim and Objectives of the project: </vt:lpstr>
      <vt:lpstr>Block diagram of project: </vt:lpstr>
      <vt:lpstr>Hardware Description: </vt:lpstr>
      <vt:lpstr>Node MCU:</vt:lpstr>
      <vt:lpstr>MLX-90614-Temperature sensor:</vt:lpstr>
      <vt:lpstr>EM-18 READER MODULE:</vt:lpstr>
      <vt:lpstr>Liquid Crystal Display(LCD):</vt:lpstr>
      <vt:lpstr>BUZZER AND LED:</vt:lpstr>
      <vt:lpstr>SOFTWARE TOOLS:</vt:lpstr>
      <vt:lpstr>EMBEDDED C:</vt:lpstr>
      <vt:lpstr>ARDUINO IDE:</vt:lpstr>
      <vt:lpstr>ARDUINO IDE APP SAMPLE:</vt:lpstr>
      <vt:lpstr>PROTEUS APPLICATION:</vt:lpstr>
      <vt:lpstr>Proteus schematic capture:</vt:lpstr>
      <vt:lpstr>BLYNK IOT APPLICATION:</vt:lpstr>
      <vt:lpstr>Experimental setup:</vt:lpstr>
      <vt:lpstr>Flowchart:</vt:lpstr>
      <vt:lpstr>Results:</vt:lpstr>
      <vt:lpstr>PowerPoint Presentation</vt:lpstr>
      <vt:lpstr>Conclusions:</vt:lpstr>
      <vt:lpstr>References:</vt:lpstr>
      <vt:lpstr>THANK YOU😊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project  on IoT-Based Contactless Body Temperature Scanning System.</dc:title>
  <dc:creator>arbazmd7989@gmail.com</dc:creator>
  <cp:lastModifiedBy>saishankar Boga</cp:lastModifiedBy>
  <cp:revision>44</cp:revision>
  <dcterms:created xsi:type="dcterms:W3CDTF">2022-11-08T08:33:47Z</dcterms:created>
  <dcterms:modified xsi:type="dcterms:W3CDTF">2023-01-11T15:20:01Z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